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3" r:id="rId8"/>
    <p:sldId id="261"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DE243E-DD9E-4073-BBA6-068517135981}" v="6" dt="2023-06-02T07:02:49.218"/>
    <p1510:client id="{33066CCF-AD40-499C-8BFE-73CC39C45410}" v="9" dt="2023-06-02T06:59:22.209"/>
    <p1510:client id="{B5ECF001-0810-4A6C-9388-A593615ADD8A}" v="14" dt="2023-06-02T06:53:36.5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9BFF738-685E-4671-A23F-1CE4B9418087}" type="datetimeFigureOut">
              <a:rPr lang="en-IN" smtClean="0"/>
              <a:t>03-06-2023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2834780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FF738-685E-4671-A23F-1CE4B9418087}" type="datetimeFigureOut">
              <a:rPr lang="en-IN" smtClean="0"/>
              <a:t>03-06-2023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1791118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FF738-685E-4671-A23F-1CE4B9418087}" type="datetimeFigureOut">
              <a:rPr lang="en-IN" smtClean="0"/>
              <a:t>03-06-2023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520456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BFF738-685E-4671-A23F-1CE4B9418087}" type="datetimeFigureOut">
              <a:rPr lang="en-IN" smtClean="0"/>
              <a:t>03-06-2023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152589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BFF738-685E-4671-A23F-1CE4B9418087}" type="datetimeFigureOut">
              <a:rPr lang="en-IN" smtClean="0"/>
              <a:t>03-06-2023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1778641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BFF738-685E-4671-A23F-1CE4B9418087}" type="datetimeFigureOut">
              <a:rPr lang="en-IN" smtClean="0"/>
              <a:t>03-06-2023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2929313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BFF738-685E-4671-A23F-1CE4B9418087}" type="datetimeFigureOut">
              <a:rPr lang="en-IN" smtClean="0"/>
              <a:t>03-06-2023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877973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9BFF738-685E-4671-A23F-1CE4B9418087}" type="datetimeFigureOut">
              <a:rPr lang="en-IN" smtClean="0"/>
              <a:t>03-06-2023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3070434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BFF738-685E-4671-A23F-1CE4B9418087}" type="datetimeFigureOut">
              <a:rPr lang="en-IN" smtClean="0"/>
              <a:t>03-06-2023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1219452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BFF738-685E-4671-A23F-1CE4B9418087}" type="datetimeFigureOut">
              <a:rPr lang="en-IN" smtClean="0"/>
              <a:t>03-06-2023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1453827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BFF738-685E-4671-A23F-1CE4B9418087}" type="datetimeFigureOut">
              <a:rPr lang="en-IN" smtClean="0"/>
              <a:t>03-06-2023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173325-3215-4314-9F80-89BBBEBC9F06}" type="slidenum">
              <a:rPr lang="en-IN" smtClean="0"/>
              <a:t>‹#›</a:t>
            </a:fld>
            <a:endParaRPr lang="en-IN"/>
          </a:p>
        </p:txBody>
      </p:sp>
    </p:spTree>
    <p:extLst>
      <p:ext uri="{BB962C8B-B14F-4D97-AF65-F5344CB8AC3E}">
        <p14:creationId xmlns:p14="http://schemas.microsoft.com/office/powerpoint/2010/main" val="3588456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BFF738-685E-4671-A23F-1CE4B9418087}" type="datetimeFigureOut">
              <a:rPr lang="en-IN" smtClean="0"/>
              <a:t>03-06-2023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173325-3215-4314-9F80-89BBBEBC9F06}" type="slidenum">
              <a:rPr lang="en-IN" smtClean="0"/>
              <a:t>‹#›</a:t>
            </a:fld>
            <a:endParaRPr lang="en-IN"/>
          </a:p>
        </p:txBody>
      </p:sp>
    </p:spTree>
    <p:extLst>
      <p:ext uri="{BB962C8B-B14F-4D97-AF65-F5344CB8AC3E}">
        <p14:creationId xmlns:p14="http://schemas.microsoft.com/office/powerpoint/2010/main" val="331685780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AEF2190-E9DF-2217-626E-4FD4B7357954}"/>
              </a:ext>
            </a:extLst>
          </p:cNvPr>
          <p:cNvSpPr txBox="1"/>
          <p:nvPr/>
        </p:nvSpPr>
        <p:spPr>
          <a:xfrm>
            <a:off x="1382874" y="2673628"/>
            <a:ext cx="9818137" cy="923330"/>
          </a:xfrm>
          <a:prstGeom prst="rect">
            <a:avLst/>
          </a:prstGeom>
          <a:noFill/>
        </p:spPr>
        <p:txBody>
          <a:bodyPr wrap="square" lIns="91440" tIns="45720" rIns="91440" bIns="45720" anchor="t">
            <a:spAutoFit/>
          </a:bodyPr>
          <a:lstStyle/>
          <a:p>
            <a:r>
              <a:rPr lang="en-IN" sz="5400"/>
              <a:t>Unleashing the Power of AI Tools</a:t>
            </a:r>
          </a:p>
        </p:txBody>
      </p:sp>
    </p:spTree>
    <p:extLst>
      <p:ext uri="{BB962C8B-B14F-4D97-AF65-F5344CB8AC3E}">
        <p14:creationId xmlns:p14="http://schemas.microsoft.com/office/powerpoint/2010/main" val="2349823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A1AAC04-C715-7555-0C86-0DFACF7D8CBE}"/>
              </a:ext>
            </a:extLst>
          </p:cNvPr>
          <p:cNvSpPr txBox="1"/>
          <p:nvPr/>
        </p:nvSpPr>
        <p:spPr>
          <a:xfrm>
            <a:off x="641481" y="1478817"/>
            <a:ext cx="6097554" cy="3416320"/>
          </a:xfrm>
          <a:prstGeom prst="rect">
            <a:avLst/>
          </a:prstGeom>
          <a:noFill/>
        </p:spPr>
        <p:txBody>
          <a:bodyPr wrap="square">
            <a:spAutoFit/>
          </a:bodyPr>
          <a:lstStyle/>
          <a:p>
            <a:r>
              <a:rPr lang="en-IN" sz="3600" b="1"/>
              <a:t>Introduction to AI Tools</a:t>
            </a:r>
          </a:p>
          <a:p>
            <a:r>
              <a:rPr lang="en-IN" sz="3600" b="1"/>
              <a:t>Natural Language Processing</a:t>
            </a:r>
          </a:p>
          <a:p>
            <a:r>
              <a:rPr lang="en-IN" sz="3600" b="1"/>
              <a:t>Computer Vision</a:t>
            </a:r>
          </a:p>
          <a:p>
            <a:r>
              <a:rPr lang="en-IN" sz="3600" b="1"/>
              <a:t>Predictive Analytics</a:t>
            </a:r>
          </a:p>
          <a:p>
            <a:r>
              <a:rPr lang="en-IN" sz="3600" b="1"/>
              <a:t>Robotic Process Automation</a:t>
            </a:r>
          </a:p>
          <a:p>
            <a:r>
              <a:rPr lang="en-IN" sz="3600" b="1"/>
              <a:t>Machine Learning</a:t>
            </a:r>
          </a:p>
        </p:txBody>
      </p:sp>
    </p:spTree>
    <p:extLst>
      <p:ext uri="{BB962C8B-B14F-4D97-AF65-F5344CB8AC3E}">
        <p14:creationId xmlns:p14="http://schemas.microsoft.com/office/powerpoint/2010/main" val="2435059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skyline, tower block, metropolis, cityscape&#10;&#10;Description automatically generated">
            <a:extLst>
              <a:ext uri="{FF2B5EF4-FFF2-40B4-BE49-F238E27FC236}">
                <a16:creationId xmlns:a16="http://schemas.microsoft.com/office/drawing/2014/main" id="{F861D136-D4A2-CCBF-8922-EF77087260D3}"/>
              </a:ext>
            </a:extLst>
          </p:cNvPr>
          <p:cNvPicPr>
            <a:picLocks noChangeAspect="1"/>
          </p:cNvPicPr>
          <p:nvPr/>
        </p:nvPicPr>
        <p:blipFill rotWithShape="1">
          <a:blip r:embed="rId2">
            <a:extLst>
              <a:ext uri="{28A0092B-C50C-407E-A947-70E740481C1C}">
                <a14:useLocalDpi xmlns:a14="http://schemas.microsoft.com/office/drawing/2010/main" val="0"/>
              </a:ext>
            </a:extLst>
          </a:blip>
          <a:srcRect t="29077"/>
          <a:stretch/>
        </p:blipFill>
        <p:spPr>
          <a:xfrm>
            <a:off x="2522358"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244DF75-2AA0-6BF1-2B53-BED61EA2D142}"/>
              </a:ext>
            </a:extLst>
          </p:cNvPr>
          <p:cNvSpPr txBox="1"/>
          <p:nvPr/>
        </p:nvSpPr>
        <p:spPr>
          <a:xfrm>
            <a:off x="520958" y="1482479"/>
            <a:ext cx="4610879" cy="4330492"/>
          </a:xfrm>
          <a:prstGeom prst="rect">
            <a:avLst/>
          </a:prstGeom>
        </p:spPr>
        <p:txBody>
          <a:bodyPr vert="horz" lIns="91440" tIns="45720" rIns="91440" bIns="45720" rtlCol="0">
            <a:normAutofit/>
          </a:bodyPr>
          <a:lstStyle/>
          <a:p>
            <a:pPr defTabSz="914400">
              <a:lnSpc>
                <a:spcPct val="90000"/>
              </a:lnSpc>
              <a:spcAft>
                <a:spcPts val="600"/>
              </a:spcAft>
            </a:pPr>
            <a:r>
              <a:rPr lang="en-US" sz="3600" b="1"/>
              <a:t>Introduction to AI Tools</a:t>
            </a:r>
          </a:p>
          <a:p>
            <a:pPr defTabSz="914400">
              <a:lnSpc>
                <a:spcPct val="90000"/>
              </a:lnSpc>
              <a:spcAft>
                <a:spcPts val="600"/>
              </a:spcAft>
            </a:pPr>
            <a:endParaRPr lang="en-US" sz="1600"/>
          </a:p>
          <a:p>
            <a:pPr defTabSz="914400">
              <a:lnSpc>
                <a:spcPct val="90000"/>
              </a:lnSpc>
              <a:spcAft>
                <a:spcPts val="600"/>
              </a:spcAft>
            </a:pPr>
            <a:r>
              <a:rPr lang="en-US" sz="1600"/>
              <a:t>Artificial Intelligence (AI) tools are becoming increasingly popular in the technology industry. These tools use machine learning algorithms to analyze and make predictions based on large amounts of data.</a:t>
            </a:r>
          </a:p>
          <a:p>
            <a:pPr defTabSz="914400">
              <a:lnSpc>
                <a:spcPct val="90000"/>
              </a:lnSpc>
              <a:spcAft>
                <a:spcPts val="600"/>
              </a:spcAft>
            </a:pPr>
            <a:endParaRPr lang="en-US" sz="1600"/>
          </a:p>
          <a:p>
            <a:pPr defTabSz="914400">
              <a:lnSpc>
                <a:spcPct val="90000"/>
              </a:lnSpc>
              <a:spcAft>
                <a:spcPts val="600"/>
              </a:spcAft>
            </a:pPr>
            <a:r>
              <a:rPr lang="en-US" sz="1600"/>
              <a:t>AI tools can be used in a variety of applications, from speech recognition to image analysis. They are particularly useful in fields such as healthcare, finance, and marketing where accurate predictions can have a significant impact.</a:t>
            </a:r>
          </a:p>
        </p:txBody>
      </p:sp>
    </p:spTree>
    <p:extLst>
      <p:ext uri="{BB962C8B-B14F-4D97-AF65-F5344CB8AC3E}">
        <p14:creationId xmlns:p14="http://schemas.microsoft.com/office/powerpoint/2010/main" val="1891952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looking at a computer screen&#10;&#10;Description automatically generated with medium confidence">
            <a:extLst>
              <a:ext uri="{FF2B5EF4-FFF2-40B4-BE49-F238E27FC236}">
                <a16:creationId xmlns:a16="http://schemas.microsoft.com/office/drawing/2014/main" id="{43E24B59-91D9-F24F-4692-4BA06753B050}"/>
              </a:ext>
            </a:extLst>
          </p:cNvPr>
          <p:cNvPicPr>
            <a:picLocks noChangeAspect="1"/>
          </p:cNvPicPr>
          <p:nvPr/>
        </p:nvPicPr>
        <p:blipFill rotWithShape="1">
          <a:blip r:embed="rId2">
            <a:extLst>
              <a:ext uri="{28A0092B-C50C-407E-A947-70E740481C1C}">
                <a14:useLocalDpi xmlns:a14="http://schemas.microsoft.com/office/drawing/2010/main" val="0"/>
              </a:ext>
            </a:extLst>
          </a:blip>
          <a:srcRect t="19518" b="9558"/>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12DA2B7-A926-C8DB-6C09-F7B2FC4C04A0}"/>
              </a:ext>
            </a:extLst>
          </p:cNvPr>
          <p:cNvSpPr txBox="1"/>
          <p:nvPr/>
        </p:nvSpPr>
        <p:spPr>
          <a:xfrm>
            <a:off x="488951" y="1915618"/>
            <a:ext cx="4171438" cy="4261345"/>
          </a:xfrm>
          <a:prstGeom prst="rect">
            <a:avLst/>
          </a:prstGeom>
        </p:spPr>
        <p:txBody>
          <a:bodyPr vert="horz" lIns="91440" tIns="45720" rIns="91440" bIns="45720" rtlCol="0" anchor="t">
            <a:normAutofit/>
          </a:bodyPr>
          <a:lstStyle/>
          <a:p>
            <a:pPr defTabSz="914400">
              <a:lnSpc>
                <a:spcPct val="90000"/>
              </a:lnSpc>
              <a:spcAft>
                <a:spcPts val="600"/>
              </a:spcAft>
            </a:pPr>
            <a:r>
              <a:rPr lang="en-US" sz="3600" b="1"/>
              <a:t>Natural Language Processing</a:t>
            </a:r>
            <a:endParaRPr lang="en-US" sz="3600">
              <a:cs typeface="Calibri"/>
            </a:endParaRPr>
          </a:p>
          <a:p>
            <a:pPr defTabSz="914400">
              <a:lnSpc>
                <a:spcPct val="90000"/>
              </a:lnSpc>
              <a:spcAft>
                <a:spcPts val="600"/>
              </a:spcAft>
            </a:pPr>
            <a:r>
              <a:rPr lang="en-US" sz="1700"/>
              <a:t>One of the most widely used AI tools is natural language processing (NLP). NLP allows computers to understand and interpret human language, including written text and spoken words.</a:t>
            </a:r>
            <a:endParaRPr lang="en-US" sz="1700">
              <a:cs typeface="Calibri" panose="020F0502020204030204"/>
            </a:endParaRPr>
          </a:p>
          <a:p>
            <a:pPr defTabSz="914400">
              <a:lnSpc>
                <a:spcPct val="90000"/>
              </a:lnSpc>
              <a:spcAft>
                <a:spcPts val="600"/>
              </a:spcAft>
            </a:pPr>
            <a:r>
              <a:rPr lang="en-US" sz="1700"/>
              <a:t>NLP can be used for a variety of tasks, such as sentiment analysis, chatbots, and machine translation. It has applications in industries such as customer service, social media monitoring, and language education.</a:t>
            </a:r>
            <a:endParaRPr lang="en-US" sz="1700">
              <a:cs typeface="Calibri" panose="020F0502020204030204"/>
            </a:endParaRPr>
          </a:p>
        </p:txBody>
      </p:sp>
    </p:spTree>
    <p:extLst>
      <p:ext uri="{BB962C8B-B14F-4D97-AF65-F5344CB8AC3E}">
        <p14:creationId xmlns:p14="http://schemas.microsoft.com/office/powerpoint/2010/main" val="417143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in a city&#10;&#10;Description automatically generated with low confidence">
            <a:extLst>
              <a:ext uri="{FF2B5EF4-FFF2-40B4-BE49-F238E27FC236}">
                <a16:creationId xmlns:a16="http://schemas.microsoft.com/office/drawing/2014/main" id="{B7B48648-3676-B339-5B53-7804124BBA2B}"/>
              </a:ext>
            </a:extLst>
          </p:cNvPr>
          <p:cNvPicPr>
            <a:picLocks noChangeAspect="1"/>
          </p:cNvPicPr>
          <p:nvPr/>
        </p:nvPicPr>
        <p:blipFill rotWithShape="1">
          <a:blip r:embed="rId2">
            <a:extLst>
              <a:ext uri="{28A0092B-C50C-407E-A947-70E740481C1C}">
                <a14:useLocalDpi xmlns:a14="http://schemas.microsoft.com/office/drawing/2010/main" val="0"/>
              </a:ext>
            </a:extLst>
          </a:blip>
          <a:srcRect t="29077"/>
          <a:stretch/>
        </p:blipFill>
        <p:spPr>
          <a:xfrm>
            <a:off x="1"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9468714-C74D-64E9-E843-14C2595884AA}"/>
              </a:ext>
            </a:extLst>
          </p:cNvPr>
          <p:cNvSpPr txBox="1"/>
          <p:nvPr/>
        </p:nvSpPr>
        <p:spPr>
          <a:xfrm>
            <a:off x="7529804" y="1268963"/>
            <a:ext cx="4049486" cy="4908000"/>
          </a:xfrm>
          <a:prstGeom prst="rect">
            <a:avLst/>
          </a:prstGeom>
        </p:spPr>
        <p:txBody>
          <a:bodyPr vert="horz" lIns="91440" tIns="45720" rIns="91440" bIns="45720" rtlCol="0">
            <a:normAutofit/>
          </a:bodyPr>
          <a:lstStyle/>
          <a:p>
            <a:pPr defTabSz="914400">
              <a:lnSpc>
                <a:spcPct val="90000"/>
              </a:lnSpc>
              <a:spcAft>
                <a:spcPts val="600"/>
              </a:spcAft>
            </a:pPr>
            <a:r>
              <a:rPr lang="en-US" sz="3600" b="1"/>
              <a:t>Computer Vision</a:t>
            </a:r>
          </a:p>
          <a:p>
            <a:pPr defTabSz="914400">
              <a:lnSpc>
                <a:spcPct val="90000"/>
              </a:lnSpc>
              <a:spcAft>
                <a:spcPts val="600"/>
              </a:spcAft>
            </a:pPr>
            <a:r>
              <a:rPr lang="en-US" sz="1900"/>
              <a:t>Computer vision is another important application of AI tools. It involves teaching computers to interpret and understand visual information, such as images and videos.</a:t>
            </a:r>
          </a:p>
          <a:p>
            <a:pPr defTabSz="914400">
              <a:lnSpc>
                <a:spcPct val="90000"/>
              </a:lnSpc>
              <a:spcAft>
                <a:spcPts val="600"/>
              </a:spcAft>
            </a:pPr>
            <a:r>
              <a:rPr lang="en-US" sz="1900"/>
              <a:t>Computer vision has many practical uses, such as object recognition, facial recognition, and autonomous vehicles. It also has applications in fields such as security, entertainment, and healthcare.</a:t>
            </a:r>
          </a:p>
        </p:txBody>
      </p:sp>
    </p:spTree>
    <p:extLst>
      <p:ext uri="{BB962C8B-B14F-4D97-AF65-F5344CB8AC3E}">
        <p14:creationId xmlns:p14="http://schemas.microsoft.com/office/powerpoint/2010/main" val="1974441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itting in a crystal ball looking at a city&#10;&#10;Description automatically generated with medium confidence">
            <a:extLst>
              <a:ext uri="{FF2B5EF4-FFF2-40B4-BE49-F238E27FC236}">
                <a16:creationId xmlns:a16="http://schemas.microsoft.com/office/drawing/2014/main" id="{6A0C2E2E-778B-4E5D-EB2D-2C2F78E70C9C}"/>
              </a:ext>
            </a:extLst>
          </p:cNvPr>
          <p:cNvPicPr>
            <a:picLocks noChangeAspect="1"/>
          </p:cNvPicPr>
          <p:nvPr/>
        </p:nvPicPr>
        <p:blipFill rotWithShape="1">
          <a:blip r:embed="rId2">
            <a:extLst>
              <a:ext uri="{28A0092B-C50C-407E-A947-70E740481C1C}">
                <a14:useLocalDpi xmlns:a14="http://schemas.microsoft.com/office/drawing/2010/main" val="0"/>
              </a:ext>
            </a:extLst>
          </a:blip>
          <a:srcRect t="9954" b="19123"/>
          <a:stretch/>
        </p:blipFill>
        <p:spPr>
          <a:xfrm>
            <a:off x="1"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04F1534-5DBD-7EDD-E840-13B574E06790}"/>
              </a:ext>
            </a:extLst>
          </p:cNvPr>
          <p:cNvSpPr txBox="1"/>
          <p:nvPr/>
        </p:nvSpPr>
        <p:spPr>
          <a:xfrm>
            <a:off x="7634248" y="1482478"/>
            <a:ext cx="3777092" cy="4423799"/>
          </a:xfrm>
          <a:prstGeom prst="rect">
            <a:avLst/>
          </a:prstGeom>
        </p:spPr>
        <p:txBody>
          <a:bodyPr vert="horz" lIns="91440" tIns="45720" rIns="91440" bIns="45720" rtlCol="0">
            <a:normAutofit/>
          </a:bodyPr>
          <a:lstStyle/>
          <a:p>
            <a:pPr defTabSz="914400">
              <a:lnSpc>
                <a:spcPct val="90000"/>
              </a:lnSpc>
              <a:spcAft>
                <a:spcPts val="600"/>
              </a:spcAft>
            </a:pPr>
            <a:r>
              <a:rPr lang="en-US" sz="3600" b="1"/>
              <a:t>Predictive Analytics</a:t>
            </a:r>
          </a:p>
          <a:p>
            <a:pPr defTabSz="914400">
              <a:lnSpc>
                <a:spcPct val="90000"/>
              </a:lnSpc>
              <a:spcAft>
                <a:spcPts val="600"/>
              </a:spcAft>
            </a:pPr>
            <a:r>
              <a:rPr lang="en-US" sz="1700"/>
              <a:t>Predictive analytics is a type of AI tool that uses statistical algorithms to make predictions about future events based on historical data. It is widely used in industries such as finance, healthcare, and marketing.</a:t>
            </a:r>
          </a:p>
          <a:p>
            <a:pPr defTabSz="914400">
              <a:lnSpc>
                <a:spcPct val="90000"/>
              </a:lnSpc>
              <a:spcAft>
                <a:spcPts val="600"/>
              </a:spcAft>
            </a:pPr>
            <a:r>
              <a:rPr lang="en-US" sz="1700"/>
              <a:t>Predictive analytics can be used for a variety of tasks, such as fraud detection, risk assessment, and customer segmentation. It allows businesses to make more informed decisions and improve their overall performance.</a:t>
            </a:r>
          </a:p>
        </p:txBody>
      </p:sp>
    </p:spTree>
    <p:extLst>
      <p:ext uri="{BB962C8B-B14F-4D97-AF65-F5344CB8AC3E}">
        <p14:creationId xmlns:p14="http://schemas.microsoft.com/office/powerpoint/2010/main" val="3223489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typing on a keyboard&#10;&#10;Description automatically generated with medium confidence">
            <a:extLst>
              <a:ext uri="{FF2B5EF4-FFF2-40B4-BE49-F238E27FC236}">
                <a16:creationId xmlns:a16="http://schemas.microsoft.com/office/drawing/2014/main" id="{EBBE2324-3F3B-5134-10C6-A858523DB346}"/>
              </a:ext>
            </a:extLst>
          </p:cNvPr>
          <p:cNvPicPr>
            <a:picLocks noChangeAspect="1"/>
          </p:cNvPicPr>
          <p:nvPr/>
        </p:nvPicPr>
        <p:blipFill rotWithShape="1">
          <a:blip r:embed="rId2">
            <a:extLst>
              <a:ext uri="{28A0092B-C50C-407E-A947-70E740481C1C}">
                <a14:useLocalDpi xmlns:a14="http://schemas.microsoft.com/office/drawing/2010/main" val="0"/>
              </a:ext>
            </a:extLst>
          </a:blip>
          <a:srcRect l="1081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809E3837-1063-4193-1D3C-9F69437B77C4}"/>
              </a:ext>
            </a:extLst>
          </p:cNvPr>
          <p:cNvSpPr txBox="1"/>
          <p:nvPr/>
        </p:nvSpPr>
        <p:spPr>
          <a:xfrm>
            <a:off x="6541780" y="1507167"/>
            <a:ext cx="4840010" cy="3843666"/>
          </a:xfrm>
          <a:prstGeom prst="rect">
            <a:avLst/>
          </a:prstGeom>
        </p:spPr>
        <p:txBody>
          <a:bodyPr vert="horz" lIns="91440" tIns="45720" rIns="91440" bIns="45720" rtlCol="0">
            <a:normAutofit lnSpcReduction="10000"/>
          </a:bodyPr>
          <a:lstStyle/>
          <a:p>
            <a:pPr defTabSz="914400">
              <a:lnSpc>
                <a:spcPct val="90000"/>
              </a:lnSpc>
              <a:spcAft>
                <a:spcPts val="600"/>
              </a:spcAft>
            </a:pPr>
            <a:r>
              <a:rPr lang="en-US" sz="3600" b="1"/>
              <a:t>Robotic Process Automation</a:t>
            </a:r>
          </a:p>
          <a:p>
            <a:pPr defTabSz="914400">
              <a:lnSpc>
                <a:spcPct val="90000"/>
              </a:lnSpc>
              <a:spcAft>
                <a:spcPts val="600"/>
              </a:spcAft>
            </a:pPr>
            <a:r>
              <a:rPr lang="en-US" sz="2000"/>
              <a:t>Robotic process automation (RPA) is a type of AI tool that automates repetitive tasks using software robots. It is often used in industries such as finance, insurance, and healthcare.</a:t>
            </a:r>
          </a:p>
          <a:p>
            <a:pPr defTabSz="914400">
              <a:lnSpc>
                <a:spcPct val="90000"/>
              </a:lnSpc>
              <a:spcAft>
                <a:spcPts val="600"/>
              </a:spcAft>
            </a:pPr>
            <a:r>
              <a:rPr lang="en-US" sz="2000"/>
              <a:t>RPA can be used for a variety of tasks, such as data entry, invoice processing, and customer service. It allows businesses to save time and reduce errors, while also improving efficiency and productivity.</a:t>
            </a:r>
          </a:p>
        </p:txBody>
      </p:sp>
    </p:spTree>
    <p:extLst>
      <p:ext uri="{BB962C8B-B14F-4D97-AF65-F5344CB8AC3E}">
        <p14:creationId xmlns:p14="http://schemas.microsoft.com/office/powerpoint/2010/main" val="609238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art, eyelash, person, portrait&#10;&#10;Description automatically generated">
            <a:extLst>
              <a:ext uri="{FF2B5EF4-FFF2-40B4-BE49-F238E27FC236}">
                <a16:creationId xmlns:a16="http://schemas.microsoft.com/office/drawing/2014/main" id="{52304F11-9882-B956-8450-9A14AA42361A}"/>
              </a:ext>
            </a:extLst>
          </p:cNvPr>
          <p:cNvPicPr>
            <a:picLocks noChangeAspect="1"/>
          </p:cNvPicPr>
          <p:nvPr/>
        </p:nvPicPr>
        <p:blipFill rotWithShape="1">
          <a:blip r:embed="rId2">
            <a:extLst>
              <a:ext uri="{28A0092B-C50C-407E-A947-70E740481C1C}">
                <a14:useLocalDpi xmlns:a14="http://schemas.microsoft.com/office/drawing/2010/main" val="0"/>
              </a:ext>
            </a:extLst>
          </a:blip>
          <a:srcRect r="-2" b="63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TextBox 2">
            <a:extLst>
              <a:ext uri="{FF2B5EF4-FFF2-40B4-BE49-F238E27FC236}">
                <a16:creationId xmlns:a16="http://schemas.microsoft.com/office/drawing/2014/main" id="{F85A0313-CFD6-5D70-68BE-1B4DAD3F0420}"/>
              </a:ext>
            </a:extLst>
          </p:cNvPr>
          <p:cNvSpPr txBox="1"/>
          <p:nvPr/>
        </p:nvSpPr>
        <p:spPr>
          <a:xfrm>
            <a:off x="6901731" y="1660850"/>
            <a:ext cx="4434963" cy="4273420"/>
          </a:xfrm>
          <a:prstGeom prst="rect">
            <a:avLst/>
          </a:prstGeom>
        </p:spPr>
        <p:txBody>
          <a:bodyPr vert="horz" lIns="91440" tIns="45720" rIns="91440" bIns="45720" rtlCol="0">
            <a:normAutofit lnSpcReduction="10000"/>
          </a:bodyPr>
          <a:lstStyle/>
          <a:p>
            <a:pPr defTabSz="914400">
              <a:lnSpc>
                <a:spcPct val="90000"/>
              </a:lnSpc>
              <a:spcAft>
                <a:spcPts val="600"/>
              </a:spcAft>
            </a:pPr>
            <a:r>
              <a:rPr lang="en-US" sz="3600" b="1"/>
              <a:t>Machine Learning</a:t>
            </a:r>
          </a:p>
          <a:p>
            <a:pPr defTabSz="914400">
              <a:lnSpc>
                <a:spcPct val="90000"/>
              </a:lnSpc>
              <a:spcAft>
                <a:spcPts val="600"/>
              </a:spcAft>
            </a:pPr>
            <a:r>
              <a:rPr lang="en-US" sz="2000"/>
              <a:t>Machine learning is a type of AI tool that allows computers to learn from data without being explicitly programmed. It involves creating algorithms that can identify patterns and make predictions based on large amounts of data.</a:t>
            </a:r>
          </a:p>
          <a:p>
            <a:pPr defTabSz="914400">
              <a:lnSpc>
                <a:spcPct val="90000"/>
              </a:lnSpc>
              <a:spcAft>
                <a:spcPts val="600"/>
              </a:spcAft>
            </a:pPr>
            <a:r>
              <a:rPr lang="en-US" sz="2000"/>
              <a:t>Machine learning has many applications, such as image recognition, speech recognition, and recommendation systems. It is used in industries such as healthcare, finance, and e-commerce to improve decision-making and automate processes.</a:t>
            </a:r>
          </a:p>
        </p:txBody>
      </p:sp>
    </p:spTree>
    <p:extLst>
      <p:ext uri="{BB962C8B-B14F-4D97-AF65-F5344CB8AC3E}">
        <p14:creationId xmlns:p14="http://schemas.microsoft.com/office/powerpoint/2010/main" val="3765094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D06949-1F47-BE5C-8C15-F15CC2FE3202}"/>
              </a:ext>
            </a:extLst>
          </p:cNvPr>
          <p:cNvSpPr txBox="1"/>
          <p:nvPr/>
        </p:nvSpPr>
        <p:spPr>
          <a:xfrm>
            <a:off x="4516016" y="1490496"/>
            <a:ext cx="6839339" cy="4524315"/>
          </a:xfrm>
          <a:prstGeom prst="rect">
            <a:avLst/>
          </a:prstGeom>
          <a:noFill/>
        </p:spPr>
        <p:txBody>
          <a:bodyPr wrap="square">
            <a:spAutoFit/>
          </a:bodyPr>
          <a:lstStyle/>
          <a:p>
            <a:br>
              <a:rPr lang="en-IN" b="1"/>
            </a:br>
            <a:endParaRPr lang="en-IN" b="1"/>
          </a:p>
          <a:p>
            <a:r>
              <a:rPr lang="en-IN" b="1"/>
              <a:t>﻿</a:t>
            </a:r>
            <a:br>
              <a:rPr lang="en-IN" b="1"/>
            </a:br>
            <a:endParaRPr lang="en-IN" b="1"/>
          </a:p>
          <a:p>
            <a:r>
              <a:rPr lang="en-IN" sz="5400" b="1"/>
              <a:t>Thank you.</a:t>
            </a:r>
          </a:p>
          <a:p>
            <a:r>
              <a:rPr lang="en-IN"/>
              <a:t>﻿</a:t>
            </a:r>
            <a:br>
              <a:rPr lang="en-IN"/>
            </a:br>
            <a:endParaRPr lang="en-IN"/>
          </a:p>
          <a:p>
            <a:r>
              <a:rPr lang="en-IN"/>
              <a:t>﻿</a:t>
            </a:r>
            <a:br>
              <a:rPr lang="en-IN"/>
            </a:br>
            <a:endParaRPr lang="en-IN"/>
          </a:p>
          <a:p>
            <a:r>
              <a:rPr lang="en-IN"/>
              <a:t>﻿</a:t>
            </a:r>
            <a:br>
              <a:rPr lang="en-IN"/>
            </a:br>
            <a:endParaRPr lang="en-IN"/>
          </a:p>
          <a:p>
            <a:r>
              <a:rPr lang="en-IN"/>
              <a:t>﻿</a:t>
            </a:r>
            <a:br>
              <a:rPr lang="en-IN"/>
            </a:br>
            <a:endParaRPr lang="en-IN"/>
          </a:p>
          <a:p>
            <a:r>
              <a:rPr lang="en-IN" b="1"/>
              <a:t>                                                                                              by Swapnil Patil</a:t>
            </a:r>
            <a:endParaRPr lang="en-IN"/>
          </a:p>
        </p:txBody>
      </p:sp>
    </p:spTree>
    <p:extLst>
      <p:ext uri="{BB962C8B-B14F-4D97-AF65-F5344CB8AC3E}">
        <p14:creationId xmlns:p14="http://schemas.microsoft.com/office/powerpoint/2010/main" val="10711580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487</Words>
  <Application>Microsoft Office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Swapnil Patil</dc:creator>
  <cp:lastModifiedBy>Swapnil Patil</cp:lastModifiedBy>
  <cp:revision>1</cp:revision>
  <cp:lastPrinted>2023-06-02T06:56:47Z</cp:lastPrinted>
  <dcterms:created xsi:type="dcterms:W3CDTF">2023-06-02T06:07:36Z</dcterms:created>
  <dcterms:modified xsi:type="dcterms:W3CDTF">2023-06-03T03:21:42Z</dcterms:modified>
</cp:coreProperties>
</file>